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825" r:id="rId6"/>
    <p:sldId id="826" r:id="rId7"/>
    <p:sldId id="827" r:id="rId8"/>
    <p:sldId id="831" r:id="rId9"/>
    <p:sldId id="828" r:id="rId10"/>
    <p:sldId id="832" r:id="rId11"/>
    <p:sldId id="829" r:id="rId12"/>
    <p:sldId id="830" r:id="rId13"/>
    <p:sldId id="8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6BB912-73EF-6B65-FDED-5DD5C62A90C4}" name="Maddy Roberts" initials="MR" userId="S::maddy@nras.org.uk::e47cc495-2c1a-490d-aa2c-49e59e9bd0ac" providerId="AD"/>
  <p188:author id="{031F8520-FF7D-803F-7B62-EF51BD766A31}" name="Charlotte Allum" initials="CA" userId="S::charlottea@nras.org.uk::2d81d692-06b5-4764-a491-97001e7d5dc8" providerId="AD"/>
  <p188:author id="{101B3043-A5D8-CC23-9291-3E14105FAA04}" name="Victoria Butler" initials="VB" userId="S::victoria@nras.org.uk::7bb5e4bf-a3eb-4fc4-93b2-562f5f5965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08A"/>
    <a:srgbClr val="4472C4"/>
    <a:srgbClr val="852C80"/>
    <a:srgbClr val="4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CE7E6-3E62-4399-BAB0-576ECE00F214}" v="10" dt="2025-03-18T16:54:37.361"/>
    <p1510:client id="{D6FEC8FE-7F21-494E-6ECE-26A85DD0F8A8}" v="2" dt="2025-03-18T16:05:2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582" autoAdjust="0"/>
  </p:normalViewPr>
  <p:slideViewPr>
    <p:cSldViewPr snapToGrid="0">
      <p:cViewPr varScale="1">
        <p:scale>
          <a:sx n="42" d="100"/>
          <a:sy n="42" d="100"/>
        </p:scale>
        <p:origin x="16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West" userId="S::geoffw@nras.org.uk::9c236693-452c-4724-b3b4-3796016ffd87" providerId="AD" clId="Web-{D6FEC8FE-7F21-494E-6ECE-26A85DD0F8A8}"/>
    <pc:docChg chg="modSld">
      <pc:chgData name="Geoff West" userId="S::geoffw@nras.org.uk::9c236693-452c-4724-b3b4-3796016ffd87" providerId="AD" clId="Web-{D6FEC8FE-7F21-494E-6ECE-26A85DD0F8A8}" dt="2025-03-18T16:05:26.636" v="1" actId="1076"/>
      <pc:docMkLst>
        <pc:docMk/>
      </pc:docMkLst>
      <pc:sldChg chg="modSp">
        <pc:chgData name="Geoff West" userId="S::geoffw@nras.org.uk::9c236693-452c-4724-b3b4-3796016ffd87" providerId="AD" clId="Web-{D6FEC8FE-7F21-494E-6ECE-26A85DD0F8A8}" dt="2025-03-18T16:05:26.636" v="1" actId="1076"/>
        <pc:sldMkLst>
          <pc:docMk/>
          <pc:sldMk cId="2458386228" sldId="257"/>
        </pc:sldMkLst>
        <pc:picChg chg="mod">
          <ac:chgData name="Geoff West" userId="S::geoffw@nras.org.uk::9c236693-452c-4724-b3b4-3796016ffd87" providerId="AD" clId="Web-{D6FEC8FE-7F21-494E-6ECE-26A85DD0F8A8}" dt="2025-03-18T16:05:26.636" v="1" actId="1076"/>
          <ac:picMkLst>
            <pc:docMk/>
            <pc:sldMk cId="2458386228" sldId="257"/>
            <ac:picMk id="3" creationId="{EA2806F1-B988-D98B-6B21-24A6C1C66D05}"/>
          </ac:picMkLst>
        </pc:picChg>
      </pc:sldChg>
    </pc:docChg>
  </pc:docChgLst>
  <pc:docChgLst>
    <pc:chgData name="Charlotte Allum" userId="2d81d692-06b5-4764-a491-97001e7d5dc8" providerId="ADAL" clId="{87FCE7E6-3E62-4399-BAB0-576ECE00F214}"/>
    <pc:docChg chg="custSel modSld">
      <pc:chgData name="Charlotte Allum" userId="2d81d692-06b5-4764-a491-97001e7d5dc8" providerId="ADAL" clId="{87FCE7E6-3E62-4399-BAB0-576ECE00F214}" dt="2025-03-18T16:54:37.355" v="1344" actId="14826"/>
      <pc:docMkLst>
        <pc:docMk/>
      </pc:docMkLst>
      <pc:sldChg chg="delSp modSp mod delAnim modNotesTx">
        <pc:chgData name="Charlotte Allum" userId="2d81d692-06b5-4764-a491-97001e7d5dc8" providerId="ADAL" clId="{87FCE7E6-3E62-4399-BAB0-576ECE00F214}" dt="2025-03-18T16:52:54.168" v="1343" actId="20577"/>
        <pc:sldMkLst>
          <pc:docMk/>
          <pc:sldMk cId="1349994812" sldId="828"/>
        </pc:sldMkLst>
        <pc:spChg chg="mod">
          <ac:chgData name="Charlotte Allum" userId="2d81d692-06b5-4764-a491-97001e7d5dc8" providerId="ADAL" clId="{87FCE7E6-3E62-4399-BAB0-576ECE00F214}" dt="2025-03-18T16:52:48.621" v="1341" actId="1076"/>
          <ac:spMkLst>
            <pc:docMk/>
            <pc:sldMk cId="1349994812" sldId="828"/>
            <ac:spMk id="2" creationId="{09115525-1A70-1C1E-1519-FBA466F03850}"/>
          </ac:spMkLst>
        </pc:spChg>
        <pc:spChg chg="mod">
          <ac:chgData name="Charlotte Allum" userId="2d81d692-06b5-4764-a491-97001e7d5dc8" providerId="ADAL" clId="{87FCE7E6-3E62-4399-BAB0-576ECE00F214}" dt="2025-03-18T16:52:48.621" v="1341" actId="1076"/>
          <ac:spMkLst>
            <pc:docMk/>
            <pc:sldMk cId="1349994812" sldId="828"/>
            <ac:spMk id="4" creationId="{8B503CC1-D91C-B5A4-7AD6-F8445A1CAAA2}"/>
          </ac:spMkLst>
        </pc:spChg>
        <pc:spChg chg="mod">
          <ac:chgData name="Charlotte Allum" userId="2d81d692-06b5-4764-a491-97001e7d5dc8" providerId="ADAL" clId="{87FCE7E6-3E62-4399-BAB0-576ECE00F214}" dt="2025-03-18T16:52:48.621" v="1341" actId="1076"/>
          <ac:spMkLst>
            <pc:docMk/>
            <pc:sldMk cId="1349994812" sldId="828"/>
            <ac:spMk id="15" creationId="{40F54967-80D7-F6EC-14EF-A9DFD83B4EB8}"/>
          </ac:spMkLst>
        </pc:spChg>
        <pc:spChg chg="del">
          <ac:chgData name="Charlotte Allum" userId="2d81d692-06b5-4764-a491-97001e7d5dc8" providerId="ADAL" clId="{87FCE7E6-3E62-4399-BAB0-576ECE00F214}" dt="2025-03-18T16:52:30.633" v="1339" actId="478"/>
          <ac:spMkLst>
            <pc:docMk/>
            <pc:sldMk cId="1349994812" sldId="828"/>
            <ac:spMk id="16" creationId="{8E3CAD60-86C2-7137-60FC-CF3F28464D31}"/>
          </ac:spMkLst>
        </pc:spChg>
        <pc:picChg chg="mod">
          <ac:chgData name="Charlotte Allum" userId="2d81d692-06b5-4764-a491-97001e7d5dc8" providerId="ADAL" clId="{87FCE7E6-3E62-4399-BAB0-576ECE00F214}" dt="2025-03-18T16:52:48.621" v="1341" actId="1076"/>
          <ac:picMkLst>
            <pc:docMk/>
            <pc:sldMk cId="1349994812" sldId="828"/>
            <ac:picMk id="3" creationId="{6F027F76-BA99-43FA-52CA-2119EB7E171C}"/>
          </ac:picMkLst>
        </pc:picChg>
        <pc:picChg chg="mod">
          <ac:chgData name="Charlotte Allum" userId="2d81d692-06b5-4764-a491-97001e7d5dc8" providerId="ADAL" clId="{87FCE7E6-3E62-4399-BAB0-576ECE00F214}" dt="2025-03-18T16:52:48.621" v="1341" actId="1076"/>
          <ac:picMkLst>
            <pc:docMk/>
            <pc:sldMk cId="1349994812" sldId="828"/>
            <ac:picMk id="7" creationId="{5F331AD1-9655-AB61-0196-48717AFF614B}"/>
          </ac:picMkLst>
        </pc:picChg>
        <pc:picChg chg="del">
          <ac:chgData name="Charlotte Allum" userId="2d81d692-06b5-4764-a491-97001e7d5dc8" providerId="ADAL" clId="{87FCE7E6-3E62-4399-BAB0-576ECE00F214}" dt="2025-03-18T16:52:36.543" v="1340" actId="478"/>
          <ac:picMkLst>
            <pc:docMk/>
            <pc:sldMk cId="1349994812" sldId="828"/>
            <ac:picMk id="9" creationId="{D15CC91C-D44C-9004-A48C-CF9D958406E0}"/>
          </ac:picMkLst>
        </pc:picChg>
        <pc:picChg chg="mod">
          <ac:chgData name="Charlotte Allum" userId="2d81d692-06b5-4764-a491-97001e7d5dc8" providerId="ADAL" clId="{87FCE7E6-3E62-4399-BAB0-576ECE00F214}" dt="2025-03-18T16:52:48.621" v="1341" actId="1076"/>
          <ac:picMkLst>
            <pc:docMk/>
            <pc:sldMk cId="1349994812" sldId="828"/>
            <ac:picMk id="13" creationId="{FDEB0EB0-122F-F2BA-ABF3-F57F1C297314}"/>
          </ac:picMkLst>
        </pc:picChg>
      </pc:sldChg>
      <pc:sldChg chg="addSp delSp modSp mod">
        <pc:chgData name="Charlotte Allum" userId="2d81d692-06b5-4764-a491-97001e7d5dc8" providerId="ADAL" clId="{87FCE7E6-3E62-4399-BAB0-576ECE00F214}" dt="2025-03-18T16:54:37.355" v="1344" actId="14826"/>
        <pc:sldMkLst>
          <pc:docMk/>
          <pc:sldMk cId="2905209042" sldId="830"/>
        </pc:sldMkLst>
        <pc:picChg chg="del">
          <ac:chgData name="Charlotte Allum" userId="2d81d692-06b5-4764-a491-97001e7d5dc8" providerId="ADAL" clId="{87FCE7E6-3E62-4399-BAB0-576ECE00F214}" dt="2025-03-17T15:25:48.084" v="1314" actId="478"/>
          <ac:picMkLst>
            <pc:docMk/>
            <pc:sldMk cId="2905209042" sldId="830"/>
            <ac:picMk id="6" creationId="{ADA1A2DE-4CDC-80DF-5369-E9ACD7CDA8F4}"/>
          </ac:picMkLst>
        </pc:picChg>
        <pc:picChg chg="add mod">
          <ac:chgData name="Charlotte Allum" userId="2d81d692-06b5-4764-a491-97001e7d5dc8" providerId="ADAL" clId="{87FCE7E6-3E62-4399-BAB0-576ECE00F214}" dt="2025-03-18T16:54:37.355" v="1344" actId="14826"/>
          <ac:picMkLst>
            <pc:docMk/>
            <pc:sldMk cId="2905209042" sldId="830"/>
            <ac:picMk id="7" creationId="{F4C0D398-997B-AD2B-0AB0-5AEC19E51CE3}"/>
          </ac:picMkLst>
        </pc:picChg>
      </pc:sldChg>
      <pc:sldChg chg="modSp mod">
        <pc:chgData name="Charlotte Allum" userId="2d81d692-06b5-4764-a491-97001e7d5dc8" providerId="ADAL" clId="{87FCE7E6-3E62-4399-BAB0-576ECE00F214}" dt="2025-03-18T16:52:13.533" v="1338" actId="1076"/>
        <pc:sldMkLst>
          <pc:docMk/>
          <pc:sldMk cId="2488913091" sldId="831"/>
        </pc:sldMkLst>
        <pc:spChg chg="mod">
          <ac:chgData name="Charlotte Allum" userId="2d81d692-06b5-4764-a491-97001e7d5dc8" providerId="ADAL" clId="{87FCE7E6-3E62-4399-BAB0-576ECE00F214}" dt="2025-03-18T16:52:13.533" v="1338" actId="1076"/>
          <ac:spMkLst>
            <pc:docMk/>
            <pc:sldMk cId="2488913091" sldId="831"/>
            <ac:spMk id="4" creationId="{97B04F82-4FE6-4C36-68FE-DC72DD3097F3}"/>
          </ac:spMkLst>
        </pc:spChg>
        <pc:spChg chg="mod">
          <ac:chgData name="Charlotte Allum" userId="2d81d692-06b5-4764-a491-97001e7d5dc8" providerId="ADAL" clId="{87FCE7E6-3E62-4399-BAB0-576ECE00F214}" dt="2025-03-18T16:52:05.570" v="1337" actId="27636"/>
          <ac:spMkLst>
            <pc:docMk/>
            <pc:sldMk cId="2488913091" sldId="831"/>
            <ac:spMk id="15" creationId="{E1A4A26E-8B35-4715-DF32-666FD26DE853}"/>
          </ac:spMkLst>
        </pc:spChg>
        <pc:picChg chg="mod">
          <ac:chgData name="Charlotte Allum" userId="2d81d692-06b5-4764-a491-97001e7d5dc8" providerId="ADAL" clId="{87FCE7E6-3E62-4399-BAB0-576ECE00F214}" dt="2025-03-18T16:51:50.752" v="1330" actId="1076"/>
          <ac:picMkLst>
            <pc:docMk/>
            <pc:sldMk cId="2488913091" sldId="831"/>
            <ac:picMk id="7" creationId="{DD0E032B-43CC-BE33-E61F-F4F516303B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EB14-2555-44F0-9CFB-3E3EC604D689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786A-DAA9-4DD5-AFA4-852D880AC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3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8CABF-8EC9-6259-15D2-F560C188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9D6FC-25B7-C2D5-E7CF-9E1A6A666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97FDB-7F7A-8CDA-122F-84EFF554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A9141-5FD7-6C81-752C-30391A75E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DBFB-2C6B-C64C-5640-15E36519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9596A-676C-0CD4-8550-133BE235A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D5E00-4E23-9967-1ADF-8357CFEF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edit this slide to include details of your own condition or remove the slide as necessary.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BD86F-7A4F-77BC-E2F1-4C586C398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5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ADB8-6700-CA69-8C52-3EC6F839A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B5C23-3438-767C-8D87-F309BA3AE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315AE-85FD-5AAE-A210-17BAC54A5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C24D-8E20-A007-9DC8-1C33C1A99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0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1BE7-1978-D408-1E0A-65396891B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DFB94-07F4-794C-FAFA-9B26370C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44C24-E342-E940-C5DC-66E267B46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Publications – we put together free leaflets to tell people more about JIA and give these to families, schools, health </a:t>
            </a:r>
            <a:r>
              <a:rPr lang="en-US" dirty="0" err="1"/>
              <a:t>centres</a:t>
            </a:r>
            <a:r>
              <a:rPr lang="en-US" dirty="0"/>
              <a:t> and </a:t>
            </a:r>
            <a:r>
              <a:rPr lang="en-US" dirty="0" err="1"/>
              <a:t>organisations</a:t>
            </a:r>
            <a:r>
              <a:rPr lang="en-US" dirty="0"/>
              <a:t> so they can learn about JIA.</a:t>
            </a:r>
          </a:p>
          <a:p>
            <a:endParaRPr lang="en-US" dirty="0"/>
          </a:p>
          <a:p>
            <a:r>
              <a:rPr lang="en-US" dirty="0"/>
              <a:t>Helpline – we offer a free telephone service to anyone affected by JIA so they can call up for support, help and information.</a:t>
            </a:r>
          </a:p>
          <a:p>
            <a:endParaRPr lang="en-US" dirty="0"/>
          </a:p>
          <a:p>
            <a:r>
              <a:rPr lang="en-US" dirty="0"/>
              <a:t>Raising Awareness – we work with the Healthcare service and the UK government to make sure that young people with JIA are supported with the right treatments and medication as quickly as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05542-3A5E-8B3D-1A19-3E2E28340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1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4609-4E92-E326-F4B0-C338FF53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5FC0B-342A-70E5-0175-33D32B825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FD018-4BB0-67EF-7F2E-243F7AE60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313DD-AA79-4FAD-35B7-D373FB1F1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A13B-2938-CE47-F784-D9F9CFAD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C0C82-F14E-B277-644F-2D1B7F9A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FC309-4796-1C85-4663-5CEBB1E6C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Fundraising Event suggestions – please edit the information on this slide or delete as necessary.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01ECA-681E-EEBC-26F6-30AEEFDAA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6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CC22-AC6A-918A-8CC3-004648F5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3F21C-62DF-B6E0-9575-3763B3383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77010-7038-BBED-17F7-8EB8B7F24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Fundraising Event suggestion – please edit the information on this slide or delete as necessary.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7DDE-D950-3647-42FA-20744877E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8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7D9EF-A267-23A7-3807-AD59B47D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C6628-44AF-0534-341F-05C21D8C6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2F7E6-BA72-8625-08AF-7D7412929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C056-5B20-FA0A-35EF-8603FE00B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6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D050-E2DB-6363-AC19-AAE01339C1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5616" y="338636"/>
            <a:ext cx="5744307" cy="76614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4CB6E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2E285-8500-0749-8EF6-81DC6F0AA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AD88-CC85-797A-6D2D-DF938738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C61D-3CE9-75D4-39E6-DA638B15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B366-35C7-35DF-3888-0902BD63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0FDACC7-E96A-FC53-4504-D1C9303F8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" y="5776729"/>
            <a:ext cx="1825869" cy="762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080EF-DABD-88E3-C838-81FCA8BAB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1" y="5776729"/>
            <a:ext cx="1932936" cy="7621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82D1C-851A-C3A9-4EE3-AEFF7765321B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  <a:ln w="57150">
            <a:solidFill>
              <a:srgbClr val="4CB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92C-A781-C223-BC13-C04DD9BD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B7561-F190-9819-1D37-5BE488F2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D700-A0E3-1803-8F82-93439194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53F02-9516-5215-41BC-B53F5B5B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1E9D6-40B6-381D-57D6-E6A75389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6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E6A24-9F10-73C3-B45C-A092A2E93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3C145-B5A9-2EC6-2640-37B4245E9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2E23A-65DD-A35C-91FE-107E324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83C9-3856-73F0-8528-8D401E4D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7F036-C289-B54E-043E-0AB4A9CD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53BC-432B-2669-0C71-9676A604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71D3-62BF-05C5-DA23-3C919F41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1EA6-7AE5-0DDA-2C1B-057AF2F2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7DC6-F087-0E45-5054-097CF7DF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2589-FC15-06CF-5113-F82ABACC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CF3D-C36B-3B76-7798-DBAAAD78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766B-E1A4-0049-D0A5-D5C17D89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CA4C-0544-0FAD-77E5-A2100CBF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2954-753B-1CB1-2B40-4D8EAF2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2B20-5C3C-43D7-8C1D-F63B96F3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1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C253-3437-4465-603D-486023D2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313A-F964-8434-F562-39BB969D2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D00FF-68A8-AF25-5B47-A7EB3166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20979-B4B6-6C82-85AD-5FDCC73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A2862-2EAA-6672-C330-2B7FFF80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55D8-F446-F7E0-6892-44B2565F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8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7F3B-9507-86F4-5550-E36CB438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B7443-6272-9EAC-6DB0-7634F714A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A37D2-DC35-B416-25E0-E8697765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B768-57FA-6A1F-2B3E-1EAA9962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6A7AF-381C-D47C-F681-EBB7CE6C9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7FCD6-04D8-3857-4394-11207069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95CE1-E0DB-C12E-DE90-83B97B85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F8EA8-E77F-2E14-ED25-157713F6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D493-5A31-A18E-B9A2-9169711A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E1F81-D82E-7DD1-E463-6ABF2B87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0ADC-CFD0-3DFE-BA9C-1FABBE3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B43B1-9824-1E3E-1707-61D4AA3C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6222D-0E9A-CE2A-DA70-A5C78336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9F771-36AC-8BFC-E3B8-8155D807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5D9AA-1FCD-6929-6A61-0D9AC7F4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E067-995B-B8D1-8EB2-2126F71D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D9EC-0FBD-C06C-5CE3-151C5B5E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91BC-3834-5F02-68B8-DAD88A8B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4D3A4-2DBD-F0AB-D014-2FEE1C8C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2E40-4B34-FC20-193F-6BA55A76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ACF6-351B-302B-7F96-FD374E2F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6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4A59-735E-94D3-8738-1C70A593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7F72A-F8D8-119F-B81D-A09C825AB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CAA2-4347-958B-E3EC-D37B19A6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FDAEC-9E38-5127-2CDC-7FD98927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AAAF3-3383-12D8-4AA1-7C1B91A4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4DC8-211E-9512-38AF-C97C512F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68D16-6E30-242F-E6D6-47D5E7C7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E9E1-4A52-69CC-C627-E6435A47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1ED9-39C3-BC9C-E23B-6191FDD5E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C900-E64A-4164-AEE9-7687CAAF63F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75A5-B6FA-03C1-0CBB-9FB4AEC13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39060-A9E4-483D-AB89-86CE64E77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undraising@nras.org.uk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0166-80F8-F8A6-4F98-A69F56ABE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EA2806F1-B988-D98B-6B21-24A6C1C6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7" y="1819978"/>
            <a:ext cx="5182985" cy="35801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AFE870-65A1-E5D2-3E56-6DD0EECCC367}"/>
              </a:ext>
            </a:extLst>
          </p:cNvPr>
          <p:cNvSpPr txBox="1">
            <a:spLocks/>
          </p:cNvSpPr>
          <p:nvPr/>
        </p:nvSpPr>
        <p:spPr>
          <a:xfrm>
            <a:off x="1981200" y="155280"/>
            <a:ext cx="8229600" cy="91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B6E6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7030A0"/>
                </a:solidFill>
              </a:rPr>
              <a:t>Friday 23</a:t>
            </a:r>
            <a:r>
              <a:rPr lang="en-US" sz="6000" baseline="30000" dirty="0">
                <a:solidFill>
                  <a:srgbClr val="7030A0"/>
                </a:solidFill>
              </a:rPr>
              <a:t>rd</a:t>
            </a:r>
            <a:r>
              <a:rPr lang="en-US" sz="6000" dirty="0">
                <a:solidFill>
                  <a:srgbClr val="7030A0"/>
                </a:solidFill>
              </a:rPr>
              <a:t> May 2025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CC3B-DBBF-CC5F-DCEE-9C99B0CD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D178CA7-850A-1338-F1CC-B35D8475DA5A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66BB4C-688B-B937-FF0F-93D6F7032A5D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T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hank you for all your support!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3D821D80-21EA-CE96-0126-EB7AD067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17ED7D4-4A5F-69F9-B77C-A868B57BF10D}"/>
              </a:ext>
            </a:extLst>
          </p:cNvPr>
          <p:cNvSpPr txBox="1">
            <a:spLocks/>
          </p:cNvSpPr>
          <p:nvPr/>
        </p:nvSpPr>
        <p:spPr>
          <a:xfrm>
            <a:off x="877455" y="1991944"/>
            <a:ext cx="5218545" cy="256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7030A0"/>
                </a:solidFill>
              </a:rPr>
              <a:t>We are so grateful for all you are doing and can’t wait to hear your Purple plans!</a:t>
            </a: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Don’t forget to tag us on your socials: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#WearPurpleForJIA #PurpleGungeChallenge</a:t>
            </a:r>
            <a:endParaRPr lang="en-US" dirty="0"/>
          </a:p>
          <a:p>
            <a:pPr algn="l"/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74BEA6-03BA-0B64-469B-1F04B73B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75" y="1913485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9DC543B-C765-82C8-88DE-E7A2E0216662}"/>
              </a:ext>
            </a:extLst>
          </p:cNvPr>
          <p:cNvSpPr txBox="1">
            <a:spLocks/>
          </p:cNvSpPr>
          <p:nvPr/>
        </p:nvSpPr>
        <p:spPr>
          <a:xfrm>
            <a:off x="2526146" y="5318638"/>
            <a:ext cx="7139708" cy="175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Email </a:t>
            </a:r>
            <a:r>
              <a:rPr lang="en-US" dirty="0">
                <a:solidFill>
                  <a:srgbClr val="7030A0"/>
                </a:solidFill>
                <a:hlinkClick r:id="rId5"/>
              </a:rPr>
              <a:t>fundraising@nras.org.uk</a:t>
            </a:r>
            <a:r>
              <a:rPr lang="en-US" dirty="0">
                <a:solidFill>
                  <a:srgbClr val="7030A0"/>
                </a:solidFill>
              </a:rPr>
              <a:t> with any questions, purple pictures and videos – we can’t wait to see them!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0C5B304-BAAE-4ABA-B814-201E92167C25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056875-6A99-8B6D-7E9A-AFA5F2E54B8F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What is Juvenile Idiopathic Arthritis (JIA)?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6B5347C-0E3F-1204-A038-E9817B22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AC0D17E-97BC-C4E2-C75B-EBB7655E4974}"/>
              </a:ext>
            </a:extLst>
          </p:cNvPr>
          <p:cNvSpPr txBox="1">
            <a:spLocks/>
          </p:cNvSpPr>
          <p:nvPr/>
        </p:nvSpPr>
        <p:spPr>
          <a:xfrm>
            <a:off x="7040675" y="1961252"/>
            <a:ext cx="4823665" cy="415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JIA is a condition that causes joints to become swollen in children under the age of 16.</a:t>
            </a:r>
          </a:p>
          <a:p>
            <a:endParaRPr lang="en-US" dirty="0"/>
          </a:p>
          <a:p>
            <a:r>
              <a:rPr lang="en-US" dirty="0"/>
              <a:t>JIA is an autoimmune condition, which means the body’s </a:t>
            </a:r>
            <a:r>
              <a:rPr lang="en-US" dirty="0" err="1"/>
              <a:t>defence</a:t>
            </a:r>
            <a:r>
              <a:rPr lang="en-US" dirty="0"/>
              <a:t> system (the immune system) starts attacking healthy tissue</a:t>
            </a:r>
            <a:br>
              <a:rPr lang="en-US" dirty="0"/>
            </a:br>
            <a:r>
              <a:rPr lang="en-US" dirty="0"/>
              <a:t> (in this case the joints) and we are not sure why it does this.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8101A0-E8AE-C69E-CB11-7214F5FCEB00}"/>
              </a:ext>
            </a:extLst>
          </p:cNvPr>
          <p:cNvGrpSpPr/>
          <p:nvPr/>
        </p:nvGrpSpPr>
        <p:grpSpPr>
          <a:xfrm>
            <a:off x="1737869" y="1347568"/>
            <a:ext cx="5189318" cy="5386679"/>
            <a:chOff x="2051905" y="1347570"/>
            <a:chExt cx="5189318" cy="5386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8D0F67-785E-8F20-DCFE-BCAEAD45A315}"/>
                </a:ext>
              </a:extLst>
            </p:cNvPr>
            <p:cNvGrpSpPr/>
            <p:nvPr/>
          </p:nvGrpSpPr>
          <p:grpSpPr>
            <a:xfrm>
              <a:off x="2932546" y="1347570"/>
              <a:ext cx="4308677" cy="5386679"/>
              <a:chOff x="5216935" y="1092412"/>
              <a:chExt cx="4858534" cy="5575367"/>
            </a:xfrm>
          </p:grpSpPr>
          <p:pic>
            <p:nvPicPr>
              <p:cNvPr id="6" name="Picture 5" descr="A cartoon of a child with pain in her back&#10;&#10;Description automatically generated">
                <a:extLst>
                  <a:ext uri="{FF2B5EF4-FFF2-40B4-BE49-F238E27FC236}">
                    <a16:creationId xmlns:a16="http://schemas.microsoft.com/office/drawing/2014/main" id="{41EC0DAE-D800-1A64-EBEB-8DDB83889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1"/>
              <a:stretch/>
            </p:blipFill>
            <p:spPr>
              <a:xfrm>
                <a:off x="5216935" y="1092412"/>
                <a:ext cx="4858534" cy="557536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F4F04A3-6A91-66E5-ECBA-F5BAE1245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5045" y="4856673"/>
                <a:ext cx="230654" cy="296556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1B45BD-C1BD-6E80-587B-FB22A6CB9762}"/>
                </a:ext>
              </a:extLst>
            </p:cNvPr>
            <p:cNvSpPr/>
            <p:nvPr/>
          </p:nvSpPr>
          <p:spPr>
            <a:xfrm>
              <a:off x="2051905" y="1445279"/>
              <a:ext cx="2595418" cy="147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blue and green logo&#10;&#10;Description automatically generated">
              <a:extLst>
                <a:ext uri="{FF2B5EF4-FFF2-40B4-BE49-F238E27FC236}">
                  <a16:creationId xmlns:a16="http://schemas.microsoft.com/office/drawing/2014/main" id="{C38B989D-5655-F446-9C1C-AEA065CA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36" y="1571872"/>
              <a:ext cx="1679487" cy="727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D5D7B-184E-FD06-87D9-845BEB83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F8D803-8A6A-6785-E016-56C99F19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233" y="1501430"/>
            <a:ext cx="2614949" cy="26331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D3BCA4-8B27-79F7-0595-3419C4416394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14411F-BF98-C411-3502-1D367382D87D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What is Juvenile Idiopathic Arthritis (JIA)?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F633034-4601-6B5C-3A83-EC803140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AF455C4-0BBE-0D72-911A-705DCE8DC3D0}"/>
              </a:ext>
            </a:extLst>
          </p:cNvPr>
          <p:cNvSpPr txBox="1">
            <a:spLocks/>
          </p:cNvSpPr>
          <p:nvPr/>
        </p:nvSpPr>
        <p:spPr>
          <a:xfrm>
            <a:off x="2471882" y="1492725"/>
            <a:ext cx="3749771" cy="1295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JIA, the immune system attacks the lining of the joint, which can cause swelling, leading to pain and stiffness.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AFF2F-4E57-07D4-2E8E-F3B3EF7B6A6C}"/>
              </a:ext>
            </a:extLst>
          </p:cNvPr>
          <p:cNvSpPr txBox="1"/>
          <p:nvPr/>
        </p:nvSpPr>
        <p:spPr>
          <a:xfrm>
            <a:off x="7477742" y="4171362"/>
            <a:ext cx="4105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JIA can also affect parts of the body outside of the joints.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66670857-C69C-24B8-E05E-25BF11F845B3}"/>
              </a:ext>
            </a:extLst>
          </p:cNvPr>
          <p:cNvSpPr txBox="1">
            <a:spLocks/>
          </p:cNvSpPr>
          <p:nvPr/>
        </p:nvSpPr>
        <p:spPr>
          <a:xfrm>
            <a:off x="2471882" y="5689573"/>
            <a:ext cx="6526221" cy="129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people hear the word ‘arthritis’ they often think of osteoarthritis, which is caused by wear and tear and is more common in older people.</a:t>
            </a:r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A654-C9C3-EF3D-05A7-2A04A47CF941}"/>
              </a:ext>
            </a:extLst>
          </p:cNvPr>
          <p:cNvGrpSpPr/>
          <p:nvPr/>
        </p:nvGrpSpPr>
        <p:grpSpPr>
          <a:xfrm>
            <a:off x="1568570" y="2697019"/>
            <a:ext cx="5526762" cy="3084945"/>
            <a:chOff x="1568570" y="2697019"/>
            <a:chExt cx="5526762" cy="3084945"/>
          </a:xfrm>
        </p:grpSpPr>
        <p:pic>
          <p:nvPicPr>
            <p:cNvPr id="2" name="Content Placeholder 4" descr="A diagram of a bone joint&#10;&#10;Description automatically generated">
              <a:extLst>
                <a:ext uri="{FF2B5EF4-FFF2-40B4-BE49-F238E27FC236}">
                  <a16:creationId xmlns:a16="http://schemas.microsoft.com/office/drawing/2014/main" id="{600E8587-6EC1-7B23-DBF6-7B260E6C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1" b="10782"/>
            <a:stretch/>
          </p:blipFill>
          <p:spPr>
            <a:xfrm>
              <a:off x="1568570" y="2697019"/>
              <a:ext cx="5526762" cy="3084945"/>
            </a:xfrm>
            <a:prstGeom prst="rect">
              <a:avLst/>
            </a:prstGeom>
            <a:no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F146F2-B4A9-0925-D7D4-686125AE01AB}"/>
                </a:ext>
              </a:extLst>
            </p:cNvPr>
            <p:cNvSpPr/>
            <p:nvPr/>
          </p:nvSpPr>
          <p:spPr>
            <a:xfrm>
              <a:off x="3337560" y="3246120"/>
              <a:ext cx="1645920" cy="38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JIA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9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8E7E-085C-D37D-103F-418D0C2F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A55BEAA-3613-5D29-2462-F872D35DF57F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E08791-8EB8-AF0F-5DAC-54D569723C98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JIA affect me?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34042A9A-2D18-481A-0AC7-64D6565F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829995B-8C97-68C4-41DC-B83FE1B2D00C}"/>
              </a:ext>
            </a:extLst>
          </p:cNvPr>
          <p:cNvSpPr txBox="1">
            <a:spLocks/>
          </p:cNvSpPr>
          <p:nvPr/>
        </p:nvSpPr>
        <p:spPr>
          <a:xfrm>
            <a:off x="4441138" y="2178397"/>
            <a:ext cx="7130279" cy="310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My name is…..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 was diagnosed with JIA when I was ………. years 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found out I had JIA because……….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 sometimes have JIA flares and that means that……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A2CAD-303E-7FAC-6C7F-C6260385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/>
          <a:stretch/>
        </p:blipFill>
        <p:spPr>
          <a:xfrm>
            <a:off x="640080" y="1979102"/>
            <a:ext cx="3801058" cy="2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4930-E4B4-EDEE-30A0-66782743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child holding a guinea pig&#10;&#10;AI-generated content may be incorrect.">
            <a:extLst>
              <a:ext uri="{FF2B5EF4-FFF2-40B4-BE49-F238E27FC236}">
                <a16:creationId xmlns:a16="http://schemas.microsoft.com/office/drawing/2014/main" id="{DD0E032B-43CC-BE33-E61F-F4F516303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26" y="1202559"/>
            <a:ext cx="3054653" cy="3633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D7A899-A32E-5FB7-B741-CF0F3CAA1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11385" b="11385"/>
          <a:stretch/>
        </p:blipFill>
        <p:spPr>
          <a:xfrm>
            <a:off x="153621" y="3264306"/>
            <a:ext cx="3655157" cy="342715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119E5E8-3002-DC61-63E3-056A4882F09A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086D27-0AD7-327B-F1CE-7419F3FA2A89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JIA affect young people?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FF935762-5831-1959-6AE2-013629F59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1A4A26E-8B35-4715-DF32-666FD26DE853}"/>
              </a:ext>
            </a:extLst>
          </p:cNvPr>
          <p:cNvSpPr txBox="1">
            <a:spLocks/>
          </p:cNvSpPr>
          <p:nvPr/>
        </p:nvSpPr>
        <p:spPr>
          <a:xfrm>
            <a:off x="3819202" y="3630583"/>
            <a:ext cx="4753298" cy="32274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“When my JIA flared particularly badly at university, I went from being very sporty to barely being able to walk, write, hold cutlery – quite literally overnight! Trying to see light at the end of the tunnel of a ‘normal’ life was very tough…but swimming really helped my mental and physical recovery and is one of the few things I began to be able to do where I felt strong and like my ‘old self’” - Darcey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GB" sz="2000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7B04F82-4FE6-4C36-68FE-DC72DD3097F3}"/>
              </a:ext>
            </a:extLst>
          </p:cNvPr>
          <p:cNvSpPr txBox="1">
            <a:spLocks/>
          </p:cNvSpPr>
          <p:nvPr/>
        </p:nvSpPr>
        <p:spPr>
          <a:xfrm>
            <a:off x="2693880" y="1307182"/>
            <a:ext cx="6289846" cy="1920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“Willow, my loving little granddaughter, was diagnosed with juvenile idiopathic arthritis (JIA) when she was only 18 months old. Since then she has had ongoing treatment for her affected joints. Willow, now 6 years old, is such a beautiful girl who never complains and takes it all in her stride.</a:t>
            </a:r>
            <a:r>
              <a:rPr lang="en-GB" sz="2000" dirty="0">
                <a:latin typeface="Aptos" panose="020B0004020202020204" pitchFamily="34" charset="0"/>
                <a:cs typeface="Times New Roman" panose="02020603050405020304" pitchFamily="18" charset="0"/>
              </a:rPr>
              <a:t>” - Kirsten</a:t>
            </a:r>
            <a:endParaRPr lang="en-US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9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0C691-2CC1-5134-F2EE-C771B4C6D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0D914DC-676F-7F8A-E635-EE4879181D7C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C436DB-1800-354F-3A2F-C343F6EC3BF8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NRAS help people with JIA?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17E53980-E9DF-99F2-35FB-F8DA0A43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15525-1A70-1C1E-1519-FBA466F03850}"/>
              </a:ext>
            </a:extLst>
          </p:cNvPr>
          <p:cNvSpPr txBox="1"/>
          <p:nvPr/>
        </p:nvSpPr>
        <p:spPr>
          <a:xfrm>
            <a:off x="1529471" y="1845702"/>
            <a:ext cx="3163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Free Publications</a:t>
            </a:r>
            <a:endParaRPr lang="en-GB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27F76-BA99-43FA-52CA-2119EB7E1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6" b="6381"/>
          <a:stretch/>
        </p:blipFill>
        <p:spPr bwMode="auto">
          <a:xfrm>
            <a:off x="2016103" y="2508248"/>
            <a:ext cx="2011944" cy="26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503CC1-D91C-B5A4-7AD6-F8445A1CAAA2}"/>
              </a:ext>
            </a:extLst>
          </p:cNvPr>
          <p:cNvSpPr txBox="1"/>
          <p:nvPr/>
        </p:nvSpPr>
        <p:spPr>
          <a:xfrm>
            <a:off x="4462489" y="1882590"/>
            <a:ext cx="2967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Helpline</a:t>
            </a:r>
          </a:p>
        </p:txBody>
      </p:sp>
      <p:pic>
        <p:nvPicPr>
          <p:cNvPr id="7" name="Picture 6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5F331AD1-9655-AB61-0196-48717AFF6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4"/>
          <a:stretch/>
        </p:blipFill>
        <p:spPr>
          <a:xfrm>
            <a:off x="7881386" y="2508248"/>
            <a:ext cx="2815430" cy="2656648"/>
          </a:xfrm>
          <a:prstGeom prst="rect">
            <a:avLst/>
          </a:prstGeom>
        </p:spPr>
      </p:pic>
      <p:pic>
        <p:nvPicPr>
          <p:cNvPr id="13" name="Picture 12" descr="A cartoon of a person sitting at a desk with a headset on&#10;&#10;AI-generated content may be incorrect.">
            <a:extLst>
              <a:ext uri="{FF2B5EF4-FFF2-40B4-BE49-F238E27FC236}">
                <a16:creationId xmlns:a16="http://schemas.microsoft.com/office/drawing/2014/main" id="{FDEB0EB0-122F-F2BA-ABF3-F57F1C297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3" y="2531108"/>
            <a:ext cx="3471552" cy="2656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F54967-80D7-F6EC-14EF-A9DFD83B4EB8}"/>
              </a:ext>
            </a:extLst>
          </p:cNvPr>
          <p:cNvSpPr txBox="1"/>
          <p:nvPr/>
        </p:nvSpPr>
        <p:spPr>
          <a:xfrm>
            <a:off x="7815236" y="1906066"/>
            <a:ext cx="2967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Raising Awareness</a:t>
            </a:r>
          </a:p>
        </p:txBody>
      </p:sp>
    </p:spTree>
    <p:extLst>
      <p:ext uri="{BB962C8B-B14F-4D97-AF65-F5344CB8AC3E}">
        <p14:creationId xmlns:p14="http://schemas.microsoft.com/office/powerpoint/2010/main" val="13499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3ED5-C2AB-7E86-95DE-79DD3F3F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C32D34-309A-E5E0-6282-4735C63C1CE2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79548-4B0C-35E3-EF66-B06BF139A3E2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There is no cure but we can help!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6516776-210E-9B3C-4813-B33DA80EB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64EE48-9ED2-77B8-0EE8-12D522454FE3}"/>
              </a:ext>
            </a:extLst>
          </p:cNvPr>
          <p:cNvSpPr/>
          <p:nvPr/>
        </p:nvSpPr>
        <p:spPr>
          <a:xfrm>
            <a:off x="936334" y="1884218"/>
            <a:ext cx="3306619" cy="3343564"/>
          </a:xfrm>
          <a:prstGeom prst="ellipse">
            <a:avLst/>
          </a:prstGeom>
          <a:solidFill>
            <a:srgbClr val="4640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£100</a:t>
            </a:r>
            <a:r>
              <a:rPr lang="en-US" sz="2400" dirty="0"/>
              <a:t> could pay for 60 booklets to help children and schools learn about JIA</a:t>
            </a:r>
            <a:endParaRPr lang="en-GB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6BEDD-FCBC-7115-07C9-0F4857D1F8C9}"/>
              </a:ext>
            </a:extLst>
          </p:cNvPr>
          <p:cNvSpPr/>
          <p:nvPr/>
        </p:nvSpPr>
        <p:spPr>
          <a:xfrm>
            <a:off x="4578926" y="1757218"/>
            <a:ext cx="3306619" cy="3343564"/>
          </a:xfrm>
          <a:prstGeom prst="ellipse">
            <a:avLst/>
          </a:prstGeom>
          <a:solidFill>
            <a:srgbClr val="852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£150</a:t>
            </a:r>
            <a:r>
              <a:rPr lang="en-US" sz="2400" dirty="0"/>
              <a:t> could pay for 15 thirty-minute helpline calls, to help children with JIA and their families</a:t>
            </a:r>
            <a:endParaRPr lang="en-GB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00019B-B120-1EE6-282F-AB294FCA7F6C}"/>
              </a:ext>
            </a:extLst>
          </p:cNvPr>
          <p:cNvSpPr/>
          <p:nvPr/>
        </p:nvSpPr>
        <p:spPr>
          <a:xfrm>
            <a:off x="8221518" y="1757218"/>
            <a:ext cx="3306619" cy="334356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£200</a:t>
            </a:r>
            <a:r>
              <a:rPr lang="en-US" sz="2400" dirty="0"/>
              <a:t> could pay for 7 one-hour meetings with a family to talk through a recent diagnosis of JIA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21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544FA-52DF-B130-4647-6EC75B48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425AB8-987A-769F-D5E4-F3F5D222BB93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EB7528-D4C0-6A0E-8AA0-986A019233F5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Let’s Wear Purple to help young people with JIA!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227F877E-D381-19C1-C17C-B883C12F3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pic>
        <p:nvPicPr>
          <p:cNvPr id="11" name="Picture 10" descr="A group of people in purple shirts&#10;&#10;AI-generated content may be incorrect.">
            <a:extLst>
              <a:ext uri="{FF2B5EF4-FFF2-40B4-BE49-F238E27FC236}">
                <a16:creationId xmlns:a16="http://schemas.microsoft.com/office/drawing/2014/main" id="{C04AD55E-F0F2-776F-D944-AA1530A7C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8" y="1765267"/>
            <a:ext cx="4897816" cy="3397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06ECFC-5F22-F8AC-A3B6-D10CD0A4B808}"/>
              </a:ext>
            </a:extLst>
          </p:cNvPr>
          <p:cNvSpPr txBox="1"/>
          <p:nvPr/>
        </p:nvSpPr>
        <p:spPr>
          <a:xfrm>
            <a:off x="5698985" y="2050591"/>
            <a:ext cx="6160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Wear Purpl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 Day on Friday 23</a:t>
            </a:r>
            <a:r>
              <a:rPr lang="en-US" sz="2400" b="1" baseline="30000" dirty="0">
                <a:solidFill>
                  <a:srgbClr val="7030A0"/>
                </a:solidFill>
                <a:latin typeface="Century Gothic" panose="020B0502020202020204" pitchFamily="34" charset="0"/>
              </a:rPr>
              <a:t>rd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May!</a:t>
            </a:r>
            <a:endParaRPr lang="en-GB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5643DE7-8DA4-8DDE-49D4-62B50ABB8920}"/>
              </a:ext>
            </a:extLst>
          </p:cNvPr>
          <p:cNvSpPr txBox="1">
            <a:spLocks/>
          </p:cNvSpPr>
          <p:nvPr/>
        </p:nvSpPr>
        <p:spPr>
          <a:xfrm>
            <a:off x="6206837" y="2864965"/>
            <a:ext cx="4294622" cy="195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Wear Purple for a donation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Bake Sale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Crazy Hair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Party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00B0A-C5AD-2835-E2E6-8A2C47A7CC5A}"/>
              </a:ext>
            </a:extLst>
          </p:cNvPr>
          <p:cNvSpPr txBox="1"/>
          <p:nvPr/>
        </p:nvSpPr>
        <p:spPr>
          <a:xfrm>
            <a:off x="2880416" y="5657565"/>
            <a:ext cx="6160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Donate [£2] to Wear Purpl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 for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children with arthritis</a:t>
            </a:r>
            <a:endParaRPr lang="en-GB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5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0D6CD-57A6-A153-EE0E-A32DCC1C4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BAEF19E-FF42-7C56-FF3C-1D01647563D2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0FC661-A5B5-9D1D-F1FA-841360CD7D8A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Let’s Wear Purple to help young people with JIA!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6FAF17C5-F9ED-36F0-0C00-A755A3236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DB851-1923-6CAD-19BE-E7A7F268057A}"/>
              </a:ext>
            </a:extLst>
          </p:cNvPr>
          <p:cNvSpPr txBox="1"/>
          <p:nvPr/>
        </p:nvSpPr>
        <p:spPr>
          <a:xfrm>
            <a:off x="5960669" y="2109586"/>
            <a:ext cx="5407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Purple Gunge Challenge on [date]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3F66A140-F70F-C9C4-E327-4A75BE29DCFA}"/>
              </a:ext>
            </a:extLst>
          </p:cNvPr>
          <p:cNvSpPr txBox="1">
            <a:spLocks/>
          </p:cNvSpPr>
          <p:nvPr/>
        </p:nvSpPr>
        <p:spPr>
          <a:xfrm>
            <a:off x="6206836" y="2864964"/>
            <a:ext cx="5227781" cy="216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Mr</a:t>
            </a:r>
            <a:r>
              <a:rPr lang="en-US" dirty="0">
                <a:solidFill>
                  <a:srgbClr val="7030A0"/>
                </a:solidFill>
              </a:rPr>
              <a:t> 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Mrs</a:t>
            </a:r>
            <a:r>
              <a:rPr lang="en-US" dirty="0">
                <a:solidFill>
                  <a:srgbClr val="7030A0"/>
                </a:solidFill>
              </a:rPr>
              <a:t> 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Ms</a:t>
            </a:r>
            <a:r>
              <a:rPr lang="en-US" dirty="0">
                <a:solidFill>
                  <a:srgbClr val="7030A0"/>
                </a:solidFill>
              </a:rPr>
              <a:t> Z</a:t>
            </a:r>
          </a:p>
          <a:p>
            <a:pPr algn="l"/>
            <a:endParaRPr lang="en-US" sz="400" dirty="0"/>
          </a:p>
          <a:p>
            <a:pPr algn="l"/>
            <a:r>
              <a:rPr lang="en-US" dirty="0">
                <a:solidFill>
                  <a:srgbClr val="7030A0"/>
                </a:solidFill>
              </a:rPr>
              <a:t>Donate and vote for who to Gunge!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72FC40E-75D1-1CF2-5C0A-704C1F375F50}"/>
              </a:ext>
            </a:extLst>
          </p:cNvPr>
          <p:cNvSpPr txBox="1">
            <a:spLocks/>
          </p:cNvSpPr>
          <p:nvPr/>
        </p:nvSpPr>
        <p:spPr>
          <a:xfrm>
            <a:off x="3140479" y="5573903"/>
            <a:ext cx="5911042" cy="10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Please give whatever you can to help change the lives of young people with arthritis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algn="l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0D398-997B-AD2B-0AB0-5AEC19E51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" y="1908773"/>
            <a:ext cx="5570126" cy="31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FD8601515CF48A067798ABD9A2965" ma:contentTypeVersion="17" ma:contentTypeDescription="Create a new document." ma:contentTypeScope="" ma:versionID="977a0a449bed22a8e672f92a5cd0c5f8">
  <xsd:schema xmlns:xsd="http://www.w3.org/2001/XMLSchema" xmlns:xs="http://www.w3.org/2001/XMLSchema" xmlns:p="http://schemas.microsoft.com/office/2006/metadata/properties" xmlns:ns2="a4c4d9db-e710-4663-a995-8be08fcb3aba" xmlns:ns3="d71346a5-9ee3-4cdb-a435-812bc1ffc26f" targetNamespace="http://schemas.microsoft.com/office/2006/metadata/properties" ma:root="true" ma:fieldsID="0aa333a1f09021ea7a00e6d73f845430" ns2:_="" ns3:_="">
    <xsd:import namespace="a4c4d9db-e710-4663-a995-8be08fcb3aba"/>
    <xsd:import namespace="d71346a5-9ee3-4cdb-a435-812bc1ffc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4d9db-e710-4663-a995-8be08fcb3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35bd14-6377-4266-bc14-c35544d2bb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46a5-9ee3-4cdb-a435-812bc1ffc26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c784a13-0315-4f77-a4ff-7390172d692b}" ma:internalName="TaxCatchAll" ma:showField="CatchAllData" ma:web="d71346a5-9ee3-4cdb-a435-812bc1ffc2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4d9db-e710-4663-a995-8be08fcb3aba">
      <Terms xmlns="http://schemas.microsoft.com/office/infopath/2007/PartnerControls"/>
    </lcf76f155ced4ddcb4097134ff3c332f>
    <TaxCatchAll xmlns="d71346a5-9ee3-4cdb-a435-812bc1ffc26f"/>
  </documentManagement>
</p:properties>
</file>

<file path=customXml/itemProps1.xml><?xml version="1.0" encoding="utf-8"?>
<ds:datastoreItem xmlns:ds="http://schemas.openxmlformats.org/officeDocument/2006/customXml" ds:itemID="{B29E5295-C37C-48B9-AE78-F78462C4C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4d9db-e710-4663-a995-8be08fcb3aba"/>
    <ds:schemaRef ds:uri="d71346a5-9ee3-4cdb-a435-812bc1ffc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82A8D-F3F2-4605-AE43-0A8C8367D5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6F42C-E2F9-4252-A0BF-582EF3772B0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d71346a5-9ee3-4cdb-a435-812bc1ffc26f"/>
    <ds:schemaRef ds:uri="http://purl.org/dc/dcmitype/"/>
    <ds:schemaRef ds:uri="http://schemas.microsoft.com/office/infopath/2007/PartnerControls"/>
    <ds:schemaRef ds:uri="a4c4d9db-e710-4663-a995-8be08fcb3ab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Widescreen</PresentationFormat>
  <Paragraphs>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Arial Rounded MT Bold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Keenan</dc:creator>
  <cp:lastModifiedBy>Charlotte Allum</cp:lastModifiedBy>
  <cp:revision>11</cp:revision>
  <dcterms:created xsi:type="dcterms:W3CDTF">2022-06-29T14:13:59Z</dcterms:created>
  <dcterms:modified xsi:type="dcterms:W3CDTF">2025-03-18T16:54:46Z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0x010100C8AFD8601515CF48A067798ABD9A2965</vt:lpwstr>
  </property>
</Properties>
</file>